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wling, Jacqueline (dowlinja)" initials="DJ(" lastIdx="1" clrIdx="0">
    <p:extLst>
      <p:ext uri="{19B8F6BF-5375-455C-9EA6-DF929625EA0E}">
        <p15:presenceInfo xmlns:p15="http://schemas.microsoft.com/office/powerpoint/2012/main" userId="S::dowlinja@mail.uc.edu::0709a65f-b141-4eb1-b643-33ff4248f92b" providerId="AD"/>
      </p:ext>
    </p:extLst>
  </p:cmAuthor>
  <p:cmAuthor id="2" name="Mcdade, Rhyanne" initials="MR" lastIdx="12" clrIdx="1">
    <p:extLst>
      <p:ext uri="{19B8F6BF-5375-455C-9EA6-DF929625EA0E}">
        <p15:presenceInfo xmlns:p15="http://schemas.microsoft.com/office/powerpoint/2012/main" userId="Mcdade, Rhyan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4"/>
    <p:restoredTop sz="94646"/>
  </p:normalViewPr>
  <p:slideViewPr>
    <p:cSldViewPr snapToGrid="0" snapToObjects="1">
      <p:cViewPr>
        <p:scale>
          <a:sx n="25" d="100"/>
          <a:sy n="25" d="100"/>
        </p:scale>
        <p:origin x="162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336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ease Insert Your Poster Title Here"/>
          <p:cNvSpPr txBox="1">
            <a:spLocks noGrp="1"/>
          </p:cNvSpPr>
          <p:nvPr>
            <p:ph type="title" idx="4294967295"/>
          </p:nvPr>
        </p:nvSpPr>
        <p:spPr>
          <a:xfrm>
            <a:off x="0" y="955759"/>
            <a:ext cx="38404800" cy="1822451"/>
          </a:xfrm>
          <a:prstGeom prst="rect">
            <a:avLst/>
          </a:prstGeom>
        </p:spPr>
        <p:txBody>
          <a:bodyPr>
            <a:noAutofit/>
          </a:bodyPr>
          <a:lstStyle>
            <a:lvl1pPr>
              <a:defRPr sz="8800" b="1"/>
            </a:lvl1pPr>
          </a:lstStyle>
          <a:p>
            <a:r>
              <a:rPr lang="en-US" sz="7200" dirty="0"/>
              <a:t>Do Right! Nutrition Train the Trainer: </a:t>
            </a:r>
            <a:br>
              <a:rPr lang="en-US" sz="7200" dirty="0"/>
            </a:br>
            <a:r>
              <a:rPr lang="en-US" sz="7200" dirty="0"/>
              <a:t>A Community Based Nutrition Health Education Program</a:t>
            </a:r>
            <a:endParaRPr sz="7200" dirty="0"/>
          </a:p>
        </p:txBody>
      </p:sp>
      <p:sp>
        <p:nvSpPr>
          <p:cNvPr id="21" name="Abstract…"/>
          <p:cNvSpPr txBox="1"/>
          <p:nvPr/>
        </p:nvSpPr>
        <p:spPr>
          <a:xfrm>
            <a:off x="1029757" y="4496858"/>
            <a:ext cx="11685471" cy="8004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sz="2800" dirty="0"/>
              <a:t>Abstract</a:t>
            </a:r>
          </a:p>
          <a:p>
            <a:pPr defTabSz="1507595">
              <a:defRPr sz="2200"/>
            </a:pPr>
            <a:r>
              <a:rPr lang="en-US" sz="1400" dirty="0"/>
              <a:t>The Do Right! Nutrition Train the Trainer Initiative is an 8 week series designed to educate participants on the importance of nutrition, as well as equip students with the necessary skills to teach future nutrition health education programs. Nutrition Train the Trainer was developed by the Center for Closing the Health Gap (Health Gap) and is held quarterly throughout the Greater Cincinnati Area. Study Purpose: The purpose of this study was to examine the effectiveness of program delivery in a community based setting.  Methods: Post-session evaluations were utilized to examine participant health knowledge and behaviors attained as a result of programming. The following items were examined in this study: (1) Participant Perception of Program Delivery and (2) New Health Knowledge/Skills Gained. Results: Participants were African American residents (N=22) who resided throughout the Greater Cincinnati Area. Participant ages ranged from 20 to 74. Post session evaluations showed substantial knowledge/skill attainment in the following areas: 1) Portion Size Control, 2.) Effective Meal Planning,3) How to Read a Nutrition Label, 4) Eating Healthy on a Budget, and 5.) Food Safety. Discussion: Program outcomes show Nutrition Train the Trainer to be an effective community based model in delivering nutrition health education. Diverse program curriculum combined with applied health education theory( Social Cognitive Theory &amp; Health Belief Model) make this program both suitable and adaptable for most audiences. Program findings should be taken into consideration by future health educators developing nutritional programs for minority populations. </a:t>
            </a:r>
          </a:p>
          <a:p>
            <a:pPr defTabSz="1507595">
              <a:defRPr sz="2200"/>
            </a:pPr>
            <a:endParaRPr sz="1800" dirty="0"/>
          </a:p>
          <a:p>
            <a:pPr defTabSz="1507595">
              <a:defRPr sz="3200" b="1">
                <a:solidFill>
                  <a:srgbClr val="990000"/>
                </a:solidFill>
              </a:defRPr>
            </a:pPr>
            <a:r>
              <a:rPr sz="2800" dirty="0"/>
              <a:t>Introduction</a:t>
            </a:r>
          </a:p>
          <a:p>
            <a:pPr defTabSz="1507595">
              <a:defRPr sz="2200"/>
            </a:pPr>
            <a:r>
              <a:rPr lang="en-US" sz="1400" dirty="0"/>
              <a:t>Over 93 million (39.8%) American adults, aged 18 and older, are considered obese (Hales, Carrol, Fryar &amp; Ogden, 2017). Obesity and overweight are both generally defined as a weight higher than normal for an individuals’ given height. More specifically, individuals who have a body mass index (BMI) exceeding 30 kg/m</a:t>
            </a:r>
            <a:r>
              <a:rPr lang="en-US" sz="1400" baseline="30000" dirty="0"/>
              <a:t>2 </a:t>
            </a:r>
            <a:r>
              <a:rPr lang="en-US" sz="1400" dirty="0"/>
              <a:t>are classified as obese (Centers for Disease Control and Prevention, 2017). Within the U.S. minorities exhibit the highest rates of obesity in comparison to non-Hispanic Whites. With Hispanics at 47%, followed by African Americans at 46.8% and non-Hispanic White Americans  at 37.9% (American Cancer Society, 2019). Poor nutrition serves as a marker for obesity, (Rush &amp; Yan, 2017), and as it stands, most Americans are not meeting dietary guidelines necessary to maintain optimal health (Rehm, </a:t>
            </a:r>
            <a:r>
              <a:rPr lang="en-US" sz="1400" dirty="0" err="1"/>
              <a:t>Peñalbo</a:t>
            </a:r>
            <a:r>
              <a:rPr lang="en-US" sz="1400" dirty="0"/>
              <a:t>, Afshin &amp; </a:t>
            </a:r>
            <a:r>
              <a:rPr lang="en-US" sz="1400" dirty="0" err="1"/>
              <a:t>Mozaffarian</a:t>
            </a:r>
            <a:r>
              <a:rPr lang="en-US" sz="1400" dirty="0"/>
              <a:t>, 2016). Approximately three-fourths of Americans exhibit dietary habits low in vegetables, fruits, dairy and oils, and exceed recommendations for added sugar, saturated fats and sodium In addition, about 50% of adult Americans have one or more preventable diet-related chronic diseases, such as type 2 diabetes or cardiovascular disease (U.S. Department of Health and Human Services, 2015). As it pertains to race and social economic status, African Americans, along with other low income minority groups, are least likely to meet recommended dietary guidelines (</a:t>
            </a:r>
            <a:r>
              <a:rPr lang="en-US" sz="1400" dirty="0" err="1"/>
              <a:t>Casagrande</a:t>
            </a:r>
            <a:r>
              <a:rPr lang="en-US" sz="1400" dirty="0"/>
              <a:t>, Wang, Anderson &amp; Gary, 2007). Barriers include lack of access to affordable healthy food options and lack of knowledge on how to select and prepare healthy meals (</a:t>
            </a:r>
            <a:r>
              <a:rPr lang="en-US" sz="1400" dirty="0" err="1"/>
              <a:t>Pawlak</a:t>
            </a:r>
            <a:r>
              <a:rPr lang="en-US" sz="1400" dirty="0"/>
              <a:t> &amp; Colby, 2009; </a:t>
            </a:r>
            <a:r>
              <a:rPr lang="en-US" sz="1400" dirty="0" err="1"/>
              <a:t>Drewnowski</a:t>
            </a:r>
            <a:r>
              <a:rPr lang="en-US" sz="1400" dirty="0"/>
              <a:t> &amp; </a:t>
            </a:r>
            <a:r>
              <a:rPr lang="en-US" sz="1400" dirty="0" err="1"/>
              <a:t>Darmon</a:t>
            </a:r>
            <a:r>
              <a:rPr lang="en-US" sz="1400" dirty="0"/>
              <a:t>, 2005). Research has shown there are approximately 4x the amount of grocery stores present in predominately White neighborhoods in comparison to predominately African American neighborhoods (</a:t>
            </a:r>
            <a:r>
              <a:rPr lang="en-US" sz="1400" dirty="0" err="1"/>
              <a:t>Morland</a:t>
            </a:r>
            <a:r>
              <a:rPr lang="en-US" sz="1400" dirty="0"/>
              <a:t>, Wind, </a:t>
            </a:r>
            <a:r>
              <a:rPr lang="en-US" sz="1400" dirty="0" err="1"/>
              <a:t>Diez</a:t>
            </a:r>
            <a:r>
              <a:rPr lang="en-US" sz="1400" dirty="0"/>
              <a:t> Roux &amp; Poole, 2002). And 6x the amount of fast-food restaurants in African American communities in comparison to White communities (Block, Scribner &amp; DeSalvo, 2004). Despite these barriers, previous studies have shown community-based health education to be an effective model to increase nutrition knowledge and positive health behaviors. In an effort to help thwart the Obesity Epidemic in the U.S., the Health Gap created a culturally competent, evidenced-based nutrition program (Do Right! Nutrition Train the Trainer) with applied health education theory (Social Cognitive Theory &amp; Health Belief Model) to help increase nutrition knowledge and positive health behaviors in underserved populations throughout the Greater Cincinnati Area.</a:t>
            </a:r>
          </a:p>
        </p:txBody>
      </p:sp>
      <p:sp>
        <p:nvSpPr>
          <p:cNvPr id="23" name="Results…"/>
          <p:cNvSpPr txBox="1"/>
          <p:nvPr/>
        </p:nvSpPr>
        <p:spPr>
          <a:xfrm>
            <a:off x="13210941" y="4740210"/>
            <a:ext cx="11592894" cy="2618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sz="3200" dirty="0"/>
              <a:t>Results</a:t>
            </a:r>
            <a:endParaRPr lang="en-US" sz="3200" dirty="0"/>
          </a:p>
          <a:p>
            <a:pPr lvl="0" defTabSz="1507595">
              <a:defRPr sz="2200"/>
            </a:pPr>
            <a:r>
              <a:rPr lang="en-US" sz="1400" dirty="0"/>
              <a:t>Participant Demographics are shown in Table1. Majority of participants were African American with a median household annual income of less than $50,000. </a:t>
            </a:r>
          </a:p>
          <a:p>
            <a:pPr lvl="0" defTabSz="1507595">
              <a:defRPr sz="2200"/>
            </a:pPr>
            <a:r>
              <a:rPr lang="en-US" sz="1400" dirty="0"/>
              <a:t>Session 2 survey results (Figure 2) show 100% of participants indicated they strongly agree/agree they received ample knowledge on the importance of portion size/control. In addition, 93% of participants indicated they strongly agree/agree learning two new skills to identify healthy food options. </a:t>
            </a:r>
          </a:p>
          <a:p>
            <a:pPr lvl="0" defTabSz="1507595">
              <a:defRPr sz="2200"/>
            </a:pPr>
            <a:r>
              <a:rPr lang="en-US" sz="1400" i="1" dirty="0"/>
              <a:t>Regarding New Things Learned </a:t>
            </a:r>
            <a:r>
              <a:rPr lang="en-US" sz="1400" dirty="0"/>
              <a:t>(Figure 3)</a:t>
            </a:r>
            <a:r>
              <a:rPr lang="en-US" sz="1400" i="1" dirty="0"/>
              <a:t>, </a:t>
            </a:r>
            <a:r>
              <a:rPr lang="en-US" sz="1400" dirty="0"/>
              <a:t>50% of respondents indicated learning how to identify the appropriate portion size for each food group. As a result of </a:t>
            </a:r>
            <a:r>
              <a:rPr lang="en-US" sz="1400" i="1" dirty="0"/>
              <a:t>New Things Learned </a:t>
            </a:r>
            <a:r>
              <a:rPr lang="en-US" sz="1400" dirty="0"/>
              <a:t>(Figure 4)</a:t>
            </a:r>
            <a:r>
              <a:rPr lang="en-US" sz="1400" i="1" dirty="0"/>
              <a:t>, </a:t>
            </a:r>
            <a:r>
              <a:rPr lang="en-US" sz="1400" dirty="0"/>
              <a:t>over 70% of participants indicated they will now take action to read food labels in order to implement correct portion sizes throughout daily meals. Furthermore, 25% of participants indicated they will now incorporate advanced meal prep to ensure healthy food choices are available throughout the day.</a:t>
            </a:r>
          </a:p>
        </p:txBody>
      </p:sp>
      <p:sp>
        <p:nvSpPr>
          <p:cNvPr id="24" name="Rectangle"/>
          <p:cNvSpPr/>
          <p:nvPr/>
        </p:nvSpPr>
        <p:spPr>
          <a:xfrm>
            <a:off x="533400" y="607483"/>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sp>
        <p:nvSpPr>
          <p:cNvPr id="26" name="Firstname I. Lastname1, Firstname I. Lastname2, Firstname I. Lastname3"/>
          <p:cNvSpPr txBox="1"/>
          <p:nvPr/>
        </p:nvSpPr>
        <p:spPr>
          <a:xfrm>
            <a:off x="0" y="2844800"/>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a:pPr>
            <a:r>
              <a:rPr lang="en-US" dirty="0"/>
              <a:t>Jacqueline Dowling</a:t>
            </a:r>
            <a:r>
              <a:rPr lang="en-US" baseline="30000" dirty="0"/>
              <a:t>1</a:t>
            </a:r>
            <a:r>
              <a:rPr dirty="0"/>
              <a:t>, </a:t>
            </a:r>
            <a:r>
              <a:rPr lang="en-US" dirty="0"/>
              <a:t>Renee Mahaffey-Harris</a:t>
            </a:r>
            <a:r>
              <a:rPr lang="en-US" baseline="30000" dirty="0"/>
              <a:t>2</a:t>
            </a:r>
            <a:r>
              <a:rPr lang="en-US" dirty="0"/>
              <a:t>, BA, CHES®</a:t>
            </a:r>
            <a:r>
              <a:rPr dirty="0"/>
              <a:t>, </a:t>
            </a:r>
            <a:r>
              <a:rPr lang="en-US" dirty="0" err="1"/>
              <a:t>Rhyanne</a:t>
            </a:r>
            <a:r>
              <a:rPr lang="en-US" dirty="0"/>
              <a:t> McDade</a:t>
            </a:r>
            <a:r>
              <a:rPr lang="en-US" baseline="30000" dirty="0"/>
              <a:t>2</a:t>
            </a:r>
            <a:r>
              <a:rPr lang="en-US" dirty="0"/>
              <a:t>, Ph.D. CHES®</a:t>
            </a:r>
            <a:endParaRPr baseline="30222" dirty="0"/>
          </a:p>
        </p:txBody>
      </p:sp>
      <p:sp>
        <p:nvSpPr>
          <p:cNvPr id="27" name="1Cincinnati, OH, Department of Medicine; 2Cincinnati, OH, Department of Health; 3Cincinnati, OH, Department of Nursing"/>
          <p:cNvSpPr txBox="1"/>
          <p:nvPr/>
        </p:nvSpPr>
        <p:spPr>
          <a:xfrm>
            <a:off x="0" y="3644900"/>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baseline="30222"/>
            </a:pPr>
            <a:r>
              <a:rPr dirty="0"/>
              <a:t>1</a:t>
            </a:r>
            <a:r>
              <a:rPr lang="en-US" baseline="0" dirty="0"/>
              <a:t>University of Cincinnati College of Medicine;</a:t>
            </a:r>
            <a:r>
              <a:rPr baseline="0" dirty="0"/>
              <a:t> </a:t>
            </a:r>
            <a:r>
              <a:rPr lang="en-US" dirty="0"/>
              <a:t>2</a:t>
            </a:r>
            <a:r>
              <a:rPr lang="en-US" baseline="0" dirty="0"/>
              <a:t>The Center for Closing the Health Gap in Greater Cincinnati</a:t>
            </a:r>
            <a:endParaRPr baseline="0" dirty="0"/>
          </a:p>
        </p:txBody>
      </p:sp>
      <p:sp>
        <p:nvSpPr>
          <p:cNvPr id="31" name="Conclusion…"/>
          <p:cNvSpPr txBox="1"/>
          <p:nvPr/>
        </p:nvSpPr>
        <p:spPr>
          <a:xfrm>
            <a:off x="25869962" y="4740210"/>
            <a:ext cx="11592894" cy="54195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dirty="0"/>
              <a:t>Conclusion</a:t>
            </a:r>
          </a:p>
          <a:p>
            <a:pPr defTabSz="1507595">
              <a:defRPr sz="2200"/>
            </a:pPr>
            <a:r>
              <a:rPr lang="en-US" sz="1400" dirty="0"/>
              <a:t>Post session evaluations show substantial knowledge/skill attainment in the following areas: 1) Portion Size Control, 2.) Effective Meal Planning, 3) How to Read a Nutrition Label, 4) Eating Healthy on a Budget, and 5.) Food Safety. As a result of program completion, participants are now equipped with the knowledge and skills necessary to accurately read nutrition labels, enabling them to make healthier food choices. In addition, participants were able to identify proper portion sizes needed daily for each food group. Thus, providing participants with knowledge and skills necessary to better meet recommended U.S. dietary guidelines. In a study conducted by </a:t>
            </a:r>
            <a:r>
              <a:rPr lang="en-US" sz="1400" dirty="0" err="1"/>
              <a:t>Resincow</a:t>
            </a:r>
            <a:r>
              <a:rPr lang="en-US" sz="1400" dirty="0"/>
              <a:t> et al. 2004, results showed participants receiving health education on portion size control, increased fruit and vegetable consumption. Thus, showing the importance of education on portion size control. Participants also learned how to select heathy food options while on a budget. In comparison to other community based nutrition programs, teaching participants how to shop on a budget was not readily identified as part of program curriculum. However, for our program this skill was essential for our population, as low-income minority populaces often struggle with cost and lack of access to healthy food choices. As it pertains to health behavior theory, Nutrition Train the Trainer also incorporated both Social Cognitive Theory &amp; Health Belief Model (Bandura, 2004; Glanz, </a:t>
            </a:r>
            <a:r>
              <a:rPr lang="en-US" sz="1400" dirty="0" err="1"/>
              <a:t>Rimer</a:t>
            </a:r>
            <a:r>
              <a:rPr lang="en-US" sz="1400" dirty="0"/>
              <a:t>, Viswanath &amp; Orleans, 2008) into program development. Examination of other nutrition programs targeted towards African Americans showed absence of health behavioral theory; Inclusion may have proven beneficial for program outcomes (</a:t>
            </a:r>
            <a:r>
              <a:rPr lang="en-US" sz="1400" dirty="0" err="1"/>
              <a:t>Lemacks</a:t>
            </a:r>
            <a:r>
              <a:rPr lang="en-US" sz="1400" dirty="0"/>
              <a:t>, Wells, </a:t>
            </a:r>
            <a:r>
              <a:rPr lang="en-US" sz="1400" dirty="0" err="1"/>
              <a:t>Ilich</a:t>
            </a:r>
            <a:r>
              <a:rPr lang="en-US" sz="1400" dirty="0"/>
              <a:t> &amp; Ralston, 2013). Overall, program outcomes show Nutrition Train the Trainer to be an effective community based model in delivering nutrition health education. Its diverse program curriculum combined with applied health education theory make this program both suitable and adaptable for most audiences. Program findings should be taken into consideration by future health educators developing nutritional programs for minority populations. </a:t>
            </a:r>
          </a:p>
          <a:p>
            <a:pPr defTabSz="1507595">
              <a:defRPr sz="2200"/>
            </a:pPr>
            <a:r>
              <a:rPr lang="en-US" sz="1400" dirty="0"/>
              <a:t>Recommendations for Future Research </a:t>
            </a:r>
          </a:p>
          <a:p>
            <a:pPr defTabSz="1507595">
              <a:defRPr sz="2200"/>
            </a:pPr>
            <a:r>
              <a:rPr lang="en-US" sz="1400" dirty="0"/>
              <a:t>Going forward, following program completion, post-session analysis should be conducted to examine participant health knowledge and behaviors. In addition to this, pre and post session biometrics may offer further insight into participant health improvement as a result of program completion. It could also be beneficial to assess whether participants chose to share their knowledge with their communities, as the class was designed to empower them to do so. Including these components will help to further refine program outcomes and improve participant health behaviors.</a:t>
            </a:r>
            <a:endParaRPr sz="1400" dirty="0"/>
          </a:p>
        </p:txBody>
      </p:sp>
      <p:pic>
        <p:nvPicPr>
          <p:cNvPr id="33" name="Image" descr="Image"/>
          <p:cNvPicPr>
            <a:picLocks noChangeAspect="1"/>
          </p:cNvPicPr>
          <p:nvPr/>
        </p:nvPicPr>
        <p:blipFill>
          <a:blip r:embed="rId3"/>
          <a:stretch>
            <a:fillRect/>
          </a:stretch>
        </p:blipFill>
        <p:spPr>
          <a:xfrm>
            <a:off x="34099500" y="1210536"/>
            <a:ext cx="3540025" cy="2654725"/>
          </a:xfrm>
          <a:prstGeom prst="rect">
            <a:avLst/>
          </a:prstGeom>
          <a:ln w="12700">
            <a:miter lim="400000"/>
          </a:ln>
        </p:spPr>
      </p:pic>
      <p:sp>
        <p:nvSpPr>
          <p:cNvPr id="2" name="TextBox 1">
            <a:extLst>
              <a:ext uri="{FF2B5EF4-FFF2-40B4-BE49-F238E27FC236}">
                <a16:creationId xmlns:a16="http://schemas.microsoft.com/office/drawing/2014/main" id="{100D7F65-EFF0-2A43-8CF3-5CB0DF2D4B45}"/>
              </a:ext>
            </a:extLst>
          </p:cNvPr>
          <p:cNvSpPr txBox="1"/>
          <p:nvPr/>
        </p:nvSpPr>
        <p:spPr>
          <a:xfrm>
            <a:off x="13248628" y="7398800"/>
            <a:ext cx="5082769" cy="35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Arial"/>
              </a:rPr>
              <a:t>Table 1. Demographic and background characteristics</a:t>
            </a:r>
            <a:r>
              <a:rPr kumimoji="0" lang="en-US" sz="1600" b="0" i="0" u="none" strike="noStrike" cap="none" spc="0" normalizeH="0" baseline="0" dirty="0">
                <a:ln>
                  <a:noFill/>
                </a:ln>
                <a:solidFill>
                  <a:srgbClr val="000000"/>
                </a:solidFill>
                <a:effectLst/>
                <a:uFillTx/>
                <a:latin typeface="+mn-lt"/>
                <a:ea typeface="+mn-ea"/>
                <a:cs typeface="+mn-cs"/>
                <a:sym typeface="Arial"/>
              </a:rPr>
              <a:t>.</a:t>
            </a:r>
          </a:p>
        </p:txBody>
      </p:sp>
      <p:pic>
        <p:nvPicPr>
          <p:cNvPr id="6" name="Picture 5">
            <a:extLst>
              <a:ext uri="{FF2B5EF4-FFF2-40B4-BE49-F238E27FC236}">
                <a16:creationId xmlns:a16="http://schemas.microsoft.com/office/drawing/2014/main" id="{552A5FCA-4534-F24E-9B5B-71F5F8612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0941" y="7800559"/>
            <a:ext cx="10111830" cy="4593609"/>
          </a:xfrm>
          <a:prstGeom prst="rect">
            <a:avLst/>
          </a:prstGeom>
        </p:spPr>
      </p:pic>
      <p:sp>
        <p:nvSpPr>
          <p:cNvPr id="35" name="Methods…">
            <a:extLst>
              <a:ext uri="{FF2B5EF4-FFF2-40B4-BE49-F238E27FC236}">
                <a16:creationId xmlns:a16="http://schemas.microsoft.com/office/drawing/2014/main" id="{E04111A3-CC89-2641-98D3-9957034DBF68}"/>
              </a:ext>
            </a:extLst>
          </p:cNvPr>
          <p:cNvSpPr txBox="1"/>
          <p:nvPr/>
        </p:nvSpPr>
        <p:spPr>
          <a:xfrm>
            <a:off x="992550" y="12501712"/>
            <a:ext cx="11189951" cy="7004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sz="2800" dirty="0"/>
              <a:t>Methods</a:t>
            </a:r>
            <a:endParaRPr lang="en-US" sz="2800" dirty="0"/>
          </a:p>
          <a:p>
            <a:pPr defTabSz="1507595">
              <a:defRPr sz="3200" b="1">
                <a:solidFill>
                  <a:srgbClr val="990000"/>
                </a:solidFill>
              </a:defRPr>
            </a:pPr>
            <a:endParaRPr sz="500" dirty="0"/>
          </a:p>
          <a:p>
            <a:pPr defTabSz="1507595">
              <a:defRPr sz="2200"/>
            </a:pPr>
            <a:r>
              <a:rPr lang="en-US" sz="1400" dirty="0"/>
              <a:t>Participants</a:t>
            </a:r>
          </a:p>
          <a:p>
            <a:r>
              <a:rPr lang="en-US" sz="1400" dirty="0"/>
              <a:t>Participants in this study were African American (N=22) residents from the Greater Cincinnati Area.</a:t>
            </a:r>
          </a:p>
          <a:p>
            <a:r>
              <a:rPr lang="en-US" sz="1400" dirty="0"/>
              <a:t>Recruitment strategies included direct door-to-door canvassing and event promotion on the Health Gap’s social media platforms( i.e. Eventbrite, Facebook, Instagram, Twitter, and organizational website). Initiative recruitment began approximately 45 days before program commencement. </a:t>
            </a:r>
          </a:p>
          <a:p>
            <a:endParaRPr lang="en-US" sz="1400" dirty="0"/>
          </a:p>
          <a:p>
            <a:r>
              <a:rPr lang="en-US" sz="1400" dirty="0"/>
              <a:t>Instrumentation</a:t>
            </a:r>
          </a:p>
          <a:p>
            <a:r>
              <a:rPr lang="en-US" sz="1400" dirty="0"/>
              <a:t>Post-session evaluations were utilized to examine participant perceptions regarding course quality, as well, program knowledge and health behaviors/skills attained following program completion. </a:t>
            </a:r>
          </a:p>
          <a:p>
            <a:r>
              <a:rPr lang="en-US" sz="1400" dirty="0"/>
              <a:t>Participation was voluntary, and all survey responses were anonymous.</a:t>
            </a:r>
          </a:p>
          <a:p>
            <a:endParaRPr lang="en-US" sz="1400" dirty="0"/>
          </a:p>
          <a:p>
            <a:pPr lvl="0"/>
            <a:r>
              <a:rPr lang="en-US" sz="1400" dirty="0"/>
              <a:t>Procedures</a:t>
            </a:r>
          </a:p>
          <a:p>
            <a:pPr lvl="0"/>
            <a:r>
              <a:rPr lang="en-US" sz="1400" dirty="0"/>
              <a:t>Do Right! Nutrition Train the Trainer (NTT) program development and implementation was approved by the Health Gap. NTT was an eight week initiative held weekly with two-hour sessions. Assessment of program quality was performed weekly via post-session evaluations. </a:t>
            </a:r>
          </a:p>
          <a:p>
            <a:pPr lvl="0"/>
            <a:r>
              <a:rPr lang="en-US" sz="1400" dirty="0"/>
              <a:t>Prior to survey administration participants were informed of program purpose, voluntary nature of the survey, and its confidentiality. Once surveys were completed, surveys were provided to office staff and sent out for data analysis. </a:t>
            </a:r>
          </a:p>
          <a:p>
            <a:pPr lvl="0"/>
            <a:endParaRPr lang="en-US" sz="1400" dirty="0"/>
          </a:p>
          <a:p>
            <a:pPr lvl="0"/>
            <a:r>
              <a:rPr lang="en-US" sz="1400" dirty="0"/>
              <a:t>IRB Approval</a:t>
            </a:r>
          </a:p>
          <a:p>
            <a:pPr lvl="0"/>
            <a:r>
              <a:rPr lang="en-US" sz="1400" dirty="0"/>
              <a:t>IRB approval was not required, as this was deemed as a quality improvement study, as per U.S. Department of Health and Human Services guideline 45 CRF.46.102(d).</a:t>
            </a:r>
          </a:p>
          <a:p>
            <a:pPr lvl="0"/>
            <a:endParaRPr lang="en-US" sz="1400" dirty="0"/>
          </a:p>
          <a:p>
            <a:pPr lvl="0"/>
            <a:r>
              <a:rPr lang="en-US" sz="1400" dirty="0"/>
              <a:t>Data Analysis</a:t>
            </a:r>
          </a:p>
          <a:p>
            <a:pPr lvl="0"/>
            <a:r>
              <a:rPr lang="en-US" sz="1400" dirty="0"/>
              <a:t>Descriptive Data analysis was utilized to perform frequency distribution (i.e. mean, median, mode, etc.). Microsoft Excel 2016 Version 16.0.6741.2048 was utilized.</a:t>
            </a:r>
          </a:p>
          <a:p>
            <a:endParaRPr lang="en-US" sz="500" dirty="0"/>
          </a:p>
          <a:p>
            <a:endParaRPr lang="en-US" sz="1900" dirty="0"/>
          </a:p>
          <a:p>
            <a:endParaRPr lang="en-US" sz="1900" dirty="0"/>
          </a:p>
          <a:p>
            <a:endParaRPr lang="en-US" sz="1900" dirty="0"/>
          </a:p>
          <a:p>
            <a:r>
              <a:rPr lang="en-US" sz="1200" dirty="0"/>
              <a:t> </a:t>
            </a:r>
            <a:endParaRPr dirty="0"/>
          </a:p>
        </p:txBody>
      </p:sp>
      <p:pic>
        <p:nvPicPr>
          <p:cNvPr id="36" name="Picture 35">
            <a:extLst>
              <a:ext uri="{FF2B5EF4-FFF2-40B4-BE49-F238E27FC236}">
                <a16:creationId xmlns:a16="http://schemas.microsoft.com/office/drawing/2014/main" id="{6CA79047-AC80-D643-BA8E-B5ED79D56D6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3306064" y="13106331"/>
            <a:ext cx="10111830" cy="4550471"/>
          </a:xfrm>
          <a:prstGeom prst="rect">
            <a:avLst/>
          </a:prstGeom>
          <a:noFill/>
          <a:ln w="9525">
            <a:solidFill>
              <a:srgbClr val="000000"/>
            </a:solidFill>
            <a:miter lim="800000"/>
            <a:headEnd/>
            <a:tailEnd/>
          </a:ln>
        </p:spPr>
      </p:pic>
      <p:sp>
        <p:nvSpPr>
          <p:cNvPr id="9" name="TextBox 8">
            <a:extLst>
              <a:ext uri="{FF2B5EF4-FFF2-40B4-BE49-F238E27FC236}">
                <a16:creationId xmlns:a16="http://schemas.microsoft.com/office/drawing/2014/main" id="{5DE67A73-7702-7143-B406-B78FF83DCB6D}"/>
              </a:ext>
            </a:extLst>
          </p:cNvPr>
          <p:cNvSpPr txBox="1"/>
          <p:nvPr/>
        </p:nvSpPr>
        <p:spPr>
          <a:xfrm>
            <a:off x="13210941" y="17971320"/>
            <a:ext cx="927562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lang="en-US" sz="1200" dirty="0"/>
              <a:t>Figure 3. New Things Learned in Session 2.                                                     Figure 4. My Action Steps following Session 2..</a:t>
            </a:r>
            <a:endParaRPr kumimoji="0" lang="en-US" sz="1200" b="0" i="0" u="none" strike="noStrike" cap="none" spc="0" normalizeH="0" baseline="0" dirty="0">
              <a:ln>
                <a:noFill/>
              </a:ln>
              <a:solidFill>
                <a:srgbClr val="000000"/>
              </a:solidFill>
              <a:effectLst/>
              <a:uFillTx/>
              <a:latin typeface="+mn-lt"/>
              <a:ea typeface="+mn-ea"/>
              <a:cs typeface="+mn-cs"/>
              <a:sym typeface="Arial"/>
            </a:endParaRPr>
          </a:p>
        </p:txBody>
      </p:sp>
      <p:pic>
        <p:nvPicPr>
          <p:cNvPr id="37" name="Picture 36">
            <a:extLst>
              <a:ext uri="{FF2B5EF4-FFF2-40B4-BE49-F238E27FC236}">
                <a16:creationId xmlns:a16="http://schemas.microsoft.com/office/drawing/2014/main" id="{2D36FFB1-9A72-6449-B15F-D66E9AB3AFF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3252050" y="18513697"/>
            <a:ext cx="4420226" cy="3963564"/>
          </a:xfrm>
          <a:prstGeom prst="rect">
            <a:avLst/>
          </a:prstGeom>
          <a:noFill/>
          <a:ln w="9525">
            <a:solidFill>
              <a:srgbClr val="000000"/>
            </a:solidFill>
            <a:miter lim="800000"/>
            <a:headEnd/>
            <a:tailEnd/>
          </a:ln>
        </p:spPr>
      </p:pic>
      <p:pic>
        <p:nvPicPr>
          <p:cNvPr id="38" name="Picture 37">
            <a:extLst>
              <a:ext uri="{FF2B5EF4-FFF2-40B4-BE49-F238E27FC236}">
                <a16:creationId xmlns:a16="http://schemas.microsoft.com/office/drawing/2014/main" id="{3B7CFD86-733B-5E4F-BAF3-6B00BDF0663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8462025" y="18454951"/>
            <a:ext cx="4898433" cy="3963565"/>
          </a:xfrm>
          <a:prstGeom prst="rect">
            <a:avLst/>
          </a:prstGeom>
          <a:noFill/>
          <a:ln w="9525">
            <a:solidFill>
              <a:srgbClr val="000000"/>
            </a:solidFill>
            <a:miter lim="800000"/>
            <a:headEnd/>
            <a:tailEnd/>
          </a:ln>
        </p:spPr>
      </p:pic>
      <p:sp>
        <p:nvSpPr>
          <p:cNvPr id="10" name="TextBox 9">
            <a:extLst>
              <a:ext uri="{FF2B5EF4-FFF2-40B4-BE49-F238E27FC236}">
                <a16:creationId xmlns:a16="http://schemas.microsoft.com/office/drawing/2014/main" id="{F681D6C9-A5CE-584C-A779-58C6630BB5A9}"/>
              </a:ext>
            </a:extLst>
          </p:cNvPr>
          <p:cNvSpPr txBox="1"/>
          <p:nvPr/>
        </p:nvSpPr>
        <p:spPr>
          <a:xfrm>
            <a:off x="13248628" y="12730080"/>
            <a:ext cx="8128302"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lang="en-US" sz="1200" dirty="0"/>
              <a:t>Figure 2. Results of the Rate Today’s Session (Session 2).</a:t>
            </a:r>
            <a:endParaRPr kumimoji="0" lang="en-US" sz="1200" b="0" i="0" u="none" strike="noStrike" cap="none" spc="0" normalizeH="0" baseline="0" dirty="0">
              <a:ln>
                <a:noFill/>
              </a:ln>
              <a:solidFill>
                <a:srgbClr val="000000"/>
              </a:solidFill>
              <a:effectLst/>
              <a:uFillTx/>
              <a:latin typeface="+mn-lt"/>
              <a:ea typeface="+mn-ea"/>
              <a:cs typeface="+mn-cs"/>
              <a:sym typeface="Arial"/>
            </a:endParaRPr>
          </a:p>
        </p:txBody>
      </p:sp>
      <p:sp>
        <p:nvSpPr>
          <p:cNvPr id="11" name="TextBox 10">
            <a:extLst>
              <a:ext uri="{FF2B5EF4-FFF2-40B4-BE49-F238E27FC236}">
                <a16:creationId xmlns:a16="http://schemas.microsoft.com/office/drawing/2014/main" id="{146CAAA1-60C5-A04E-9DBB-489648C802C5}"/>
              </a:ext>
            </a:extLst>
          </p:cNvPr>
          <p:cNvSpPr txBox="1"/>
          <p:nvPr/>
        </p:nvSpPr>
        <p:spPr>
          <a:xfrm>
            <a:off x="25869962" y="10189146"/>
            <a:ext cx="11263820"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defTabSz="1507595">
              <a:defRPr sz="3200" b="1">
                <a:solidFill>
                  <a:srgbClr val="990000"/>
                </a:solidFill>
              </a:defRPr>
            </a:pPr>
            <a:r>
              <a:rPr lang="en-US" sz="3200" dirty="0"/>
              <a:t>References</a:t>
            </a:r>
          </a:p>
        </p:txBody>
      </p:sp>
      <p:pic>
        <p:nvPicPr>
          <p:cNvPr id="8" name="Picture 7">
            <a:extLst>
              <a:ext uri="{FF2B5EF4-FFF2-40B4-BE49-F238E27FC236}">
                <a16:creationId xmlns:a16="http://schemas.microsoft.com/office/drawing/2014/main" id="{2371C4B3-76CE-CA44-8405-2B87159549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878" y="1210535"/>
            <a:ext cx="3065772" cy="2700799"/>
          </a:xfrm>
          <a:prstGeom prst="rect">
            <a:avLst/>
          </a:prstGeom>
        </p:spPr>
      </p:pic>
      <p:sp>
        <p:nvSpPr>
          <p:cNvPr id="22" name="TextBox 21">
            <a:extLst>
              <a:ext uri="{FF2B5EF4-FFF2-40B4-BE49-F238E27FC236}">
                <a16:creationId xmlns:a16="http://schemas.microsoft.com/office/drawing/2014/main" id="{146CAAA1-60C5-A04E-9DBB-489648C802C5}"/>
              </a:ext>
            </a:extLst>
          </p:cNvPr>
          <p:cNvSpPr txBox="1"/>
          <p:nvPr/>
        </p:nvSpPr>
        <p:spPr>
          <a:xfrm>
            <a:off x="25785385" y="17656802"/>
            <a:ext cx="11592893" cy="18867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defTabSz="1507595">
              <a:defRPr sz="3200" b="1">
                <a:solidFill>
                  <a:srgbClr val="990000"/>
                </a:solidFill>
              </a:defRPr>
            </a:pPr>
            <a:r>
              <a:rPr lang="en-US" sz="3200" dirty="0"/>
              <a:t>Acknowledgements</a:t>
            </a:r>
          </a:p>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I would like to thank the Health Gap for allowing me the opportunity to complete this community health project. I would also like to thank my intern preceptor Renee Mahaffey Harris and Rhyanne McDade for their assistance in helping me to finalize this project. And to Health Gap Team for all of their support! </a:t>
            </a:r>
          </a:p>
          <a:p>
            <a:pPr defTabSz="1507595">
              <a:defRPr sz="3200" b="1">
                <a:solidFill>
                  <a:srgbClr val="990000"/>
                </a:solidFill>
              </a:defRPr>
            </a:pPr>
            <a:endParaRPr lang="en-US" sz="3200" dirty="0"/>
          </a:p>
        </p:txBody>
      </p:sp>
      <p:pic>
        <p:nvPicPr>
          <p:cNvPr id="4" name="Picture 3"/>
          <p:cNvPicPr>
            <a:picLocks noChangeAspect="1"/>
          </p:cNvPicPr>
          <p:nvPr/>
        </p:nvPicPr>
        <p:blipFill>
          <a:blip r:embed="rId9"/>
          <a:stretch>
            <a:fillRect/>
          </a:stretch>
        </p:blipFill>
        <p:spPr>
          <a:xfrm>
            <a:off x="2328378" y="18836838"/>
            <a:ext cx="7923452" cy="4935051"/>
          </a:xfrm>
          <a:prstGeom prst="rect">
            <a:avLst/>
          </a:prstGeom>
        </p:spPr>
      </p:pic>
      <p:sp>
        <p:nvSpPr>
          <p:cNvPr id="3" name="TextBox 2">
            <a:extLst>
              <a:ext uri="{FF2B5EF4-FFF2-40B4-BE49-F238E27FC236}">
                <a16:creationId xmlns:a16="http://schemas.microsoft.com/office/drawing/2014/main" id="{0AFE0C77-8B6C-7243-BE99-1F1FFD3CD185}"/>
              </a:ext>
            </a:extLst>
          </p:cNvPr>
          <p:cNvSpPr txBox="1"/>
          <p:nvPr/>
        </p:nvSpPr>
        <p:spPr>
          <a:xfrm>
            <a:off x="2328378" y="18560035"/>
            <a:ext cx="6653171"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lang="en-US" sz="1200" dirty="0"/>
              <a:t>Figure 1. Session 2 post-survey.</a:t>
            </a:r>
            <a:endParaRPr kumimoji="0" lang="en-US" sz="1200" b="0" i="0" u="none" strike="noStrike" cap="none" spc="0" normalizeH="0" baseline="0" dirty="0">
              <a:ln>
                <a:noFill/>
              </a:ln>
              <a:solidFill>
                <a:srgbClr val="000000"/>
              </a:solidFill>
              <a:effectLst/>
              <a:uFillTx/>
              <a:latin typeface="+mn-lt"/>
              <a:ea typeface="+mn-ea"/>
              <a:cs typeface="+mn-cs"/>
              <a:sym typeface="Arial"/>
            </a:endParaRPr>
          </a:p>
        </p:txBody>
      </p:sp>
      <p:sp>
        <p:nvSpPr>
          <p:cNvPr id="5" name="TextBox 4">
            <a:extLst>
              <a:ext uri="{FF2B5EF4-FFF2-40B4-BE49-F238E27FC236}">
                <a16:creationId xmlns:a16="http://schemas.microsoft.com/office/drawing/2014/main" id="{5E547CEF-D1DE-3341-BF44-A68B4FEA706C}"/>
              </a:ext>
            </a:extLst>
          </p:cNvPr>
          <p:cNvSpPr txBox="1"/>
          <p:nvPr/>
        </p:nvSpPr>
        <p:spPr>
          <a:xfrm>
            <a:off x="13248628" y="12325344"/>
            <a:ext cx="598804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mn-lt"/>
                <a:ea typeface="+mn-ea"/>
                <a:cs typeface="+mn-cs"/>
                <a:sym typeface="Arial"/>
              </a:rPr>
              <a:t>Percents</a:t>
            </a:r>
            <a:r>
              <a:rPr kumimoji="0" lang="en-US" sz="1200" b="0" i="0" u="none" strike="noStrike" cap="none" spc="0" normalizeH="0" baseline="0" dirty="0">
                <a:ln>
                  <a:noFill/>
                </a:ln>
                <a:solidFill>
                  <a:srgbClr val="000000"/>
                </a:solidFill>
                <a:effectLst/>
                <a:uFillTx/>
                <a:latin typeface="+mn-lt"/>
                <a:ea typeface="+mn-ea"/>
                <a:cs typeface="+mn-cs"/>
                <a:sym typeface="Arial"/>
              </a:rPr>
              <a:t> denote valid </a:t>
            </a:r>
            <a:r>
              <a:rPr kumimoji="0" lang="en-US" sz="1200" b="0" i="0" u="none" strike="noStrike" cap="none" spc="0" normalizeH="0" baseline="0" dirty="0" err="1">
                <a:ln>
                  <a:noFill/>
                </a:ln>
                <a:solidFill>
                  <a:srgbClr val="000000"/>
                </a:solidFill>
                <a:effectLst/>
                <a:uFillTx/>
                <a:latin typeface="+mn-lt"/>
                <a:ea typeface="+mn-ea"/>
                <a:cs typeface="+mn-cs"/>
                <a:sym typeface="Arial"/>
              </a:rPr>
              <a:t>percents</a:t>
            </a:r>
            <a:r>
              <a:rPr kumimoji="0" lang="en-US" sz="1200" b="0" i="0" u="none" strike="noStrike" cap="none" spc="0" normalizeH="0" baseline="0" dirty="0">
                <a:ln>
                  <a:noFill/>
                </a:ln>
                <a:solidFill>
                  <a:srgbClr val="000000"/>
                </a:solidFill>
                <a:effectLst/>
                <a:uFillTx/>
                <a:latin typeface="+mn-lt"/>
                <a:ea typeface="+mn-ea"/>
                <a:cs typeface="+mn-cs"/>
                <a:sym typeface="Arial"/>
              </a:rPr>
              <a:t>. Missing values excluded; N=22</a:t>
            </a:r>
          </a:p>
        </p:txBody>
      </p:sp>
      <p:sp>
        <p:nvSpPr>
          <p:cNvPr id="7" name="TextBox 6">
            <a:extLst>
              <a:ext uri="{FF2B5EF4-FFF2-40B4-BE49-F238E27FC236}">
                <a16:creationId xmlns:a16="http://schemas.microsoft.com/office/drawing/2014/main" id="{3C00ED98-105D-7C4A-93C2-E4D94C2FE7B7}"/>
              </a:ext>
            </a:extLst>
          </p:cNvPr>
          <p:cNvSpPr txBox="1"/>
          <p:nvPr/>
        </p:nvSpPr>
        <p:spPr>
          <a:xfrm>
            <a:off x="25869962" y="10846295"/>
            <a:ext cx="11423741" cy="7340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339" tIns="53339" rIns="53339" bIns="53339" numCol="1" spcCol="38100" rtlCol="0" anchor="t">
            <a:spAutoFit/>
          </a:bodyPr>
          <a:lstStyle/>
          <a:p>
            <a:r>
              <a:rPr lang="en-US" sz="1400" dirty="0">
                <a:latin typeface="+mn-ea"/>
              </a:rPr>
              <a:t>American Cancer Society. </a:t>
            </a:r>
            <a:r>
              <a:rPr lang="en-US" sz="1400" i="1" dirty="0">
                <a:latin typeface="+mn-ea"/>
              </a:rPr>
              <a:t>Cancer Facts &amp; Figures for African Americans 2019-2021</a:t>
            </a:r>
            <a:r>
              <a:rPr lang="en-US" sz="1400" dirty="0">
                <a:latin typeface="+mn-ea"/>
              </a:rPr>
              <a:t>. Atlanta: American Cancer Society, 	2019. 	https://www.cancer.org/content/dam/cancer-org/research/cancer-facts-and-statistics/cancer-facts-and-figures-for-african 	</a:t>
            </a:r>
            <a:r>
              <a:rPr lang="en-US" sz="1400" dirty="0" err="1">
                <a:latin typeface="+mn-ea"/>
              </a:rPr>
              <a:t>americans</a:t>
            </a:r>
            <a:r>
              <a:rPr lang="en-US" sz="1400" dirty="0">
                <a:latin typeface="+mn-ea"/>
              </a:rPr>
              <a:t>/cancer-facts-and-figures-for-african-americans-2019-2021.pdf</a:t>
            </a:r>
          </a:p>
          <a:p>
            <a:pPr lvl="5"/>
            <a:r>
              <a:rPr lang="en-US" sz="1400" dirty="0">
                <a:latin typeface="+mn-ea"/>
              </a:rPr>
              <a:t>Bandura, A. (2004). Health Promotion by Social Cognitive Means. </a:t>
            </a:r>
            <a:r>
              <a:rPr lang="en-US" sz="1400" i="1" dirty="0">
                <a:latin typeface="+mn-ea"/>
              </a:rPr>
              <a:t>Health Education &amp; Behavior,31</a:t>
            </a:r>
            <a:r>
              <a:rPr lang="en-US" sz="1400" dirty="0">
                <a:latin typeface="+mn-ea"/>
              </a:rPr>
              <a:t>(2), 143-164. 	doi:10.1177/1090198104263660</a:t>
            </a:r>
          </a:p>
          <a:p>
            <a:r>
              <a:rPr lang="en-US" sz="1400" dirty="0">
                <a:latin typeface="+mn-ea"/>
              </a:rPr>
              <a:t>Block, J. P., Scribner, R. A., &amp; DeSalvo, K. B. (2004). Fast food, race/ethnicity, and income: A geographic analysis. </a:t>
            </a:r>
            <a:r>
              <a:rPr lang="en-US" sz="1400" i="1" dirty="0">
                <a:latin typeface="+mn-ea"/>
              </a:rPr>
              <a:t>American Journal of 	Preventative Medicine,27</a:t>
            </a:r>
            <a:r>
              <a:rPr lang="en-US" sz="1400" dirty="0">
                <a:latin typeface="+mn-ea"/>
              </a:rPr>
              <a:t>(3), 211-217. 	https://</a:t>
            </a:r>
            <a:r>
              <a:rPr lang="en-US" sz="1400" dirty="0" err="1">
                <a:latin typeface="+mn-ea"/>
              </a:rPr>
              <a:t>doi.org</a:t>
            </a:r>
            <a:r>
              <a:rPr lang="en-US" sz="1400" dirty="0">
                <a:latin typeface="+mn-ea"/>
              </a:rPr>
              <a:t>/10.1016/j.amepre.2004.06.007</a:t>
            </a:r>
          </a:p>
          <a:p>
            <a:r>
              <a:rPr lang="en-US" sz="1400" dirty="0">
                <a:latin typeface="+mn-ea"/>
              </a:rPr>
              <a:t>Casagrande, S. S., Wang, Y., Anderson, C., &amp; Gary, T. L. (2007). Have Americans Increased Their Fruit and Vegetable Intake? The Trends 	Between 1988 and 2002. </a:t>
            </a:r>
            <a:r>
              <a:rPr lang="en-US" sz="1400" i="1" dirty="0">
                <a:latin typeface="+mn-ea"/>
              </a:rPr>
              <a:t>American Journal of Preventive Medicine,32</a:t>
            </a:r>
            <a:r>
              <a:rPr lang="en-US" sz="1400" dirty="0">
                <a:latin typeface="+mn-ea"/>
              </a:rPr>
              <a:t>(4), 257-263. doi:10.1016/j.amepre.2006.12.002</a:t>
            </a:r>
          </a:p>
          <a:p>
            <a:r>
              <a:rPr lang="en-US" sz="1400" dirty="0" err="1">
                <a:latin typeface="+mn-ea"/>
              </a:rPr>
              <a:t>Drewnowski</a:t>
            </a:r>
            <a:r>
              <a:rPr lang="en-US" sz="1400" dirty="0">
                <a:latin typeface="+mn-ea"/>
              </a:rPr>
              <a:t>, A., &amp; </a:t>
            </a:r>
            <a:r>
              <a:rPr lang="en-US" sz="1400" dirty="0" err="1">
                <a:latin typeface="+mn-ea"/>
              </a:rPr>
              <a:t>Darmon</a:t>
            </a:r>
            <a:r>
              <a:rPr lang="en-US" sz="1400" dirty="0">
                <a:latin typeface="+mn-ea"/>
              </a:rPr>
              <a:t>, N. (2005). The economics of obesity: Dietary energy density and energy cost. </a:t>
            </a:r>
            <a:r>
              <a:rPr lang="en-US" sz="1400" i="1" dirty="0">
                <a:latin typeface="+mn-ea"/>
              </a:rPr>
              <a:t>The American Journal of Clinical 	Nutrition,82</a:t>
            </a:r>
            <a:r>
              <a:rPr lang="en-US" sz="1400" dirty="0">
                <a:latin typeface="+mn-ea"/>
              </a:rPr>
              <a:t>(1). doi:10.1093/ajcn.82.1.265s</a:t>
            </a:r>
            <a:endParaRPr lang="en-US" sz="1400" dirty="0">
              <a:solidFill>
                <a:srgbClr val="333333"/>
              </a:solidFill>
              <a:latin typeface="+mn-ea"/>
            </a:endParaRPr>
          </a:p>
          <a:p>
            <a:r>
              <a:rPr lang="en-US" sz="1400" dirty="0">
                <a:solidFill>
                  <a:srgbClr val="333333"/>
                </a:solidFill>
                <a:latin typeface="+mn-ea"/>
              </a:rPr>
              <a:t>Defining Adult Overweight and Obesity | Overweight &amp; Obesity | CDC. (2017, April 11). Retrieved from 	https://www.cdc.gov/obesity/adult/defining.html</a:t>
            </a:r>
            <a:endParaRPr lang="en-US" sz="1400" dirty="0">
              <a:latin typeface="+mn-ea"/>
            </a:endParaRPr>
          </a:p>
          <a:p>
            <a:pPr lvl="5"/>
            <a:r>
              <a:rPr lang="en-US" sz="1400" dirty="0">
                <a:latin typeface="+mn-ea"/>
              </a:rPr>
              <a:t>Glanz, K., </a:t>
            </a:r>
            <a:r>
              <a:rPr lang="en-US" sz="1400" dirty="0" err="1">
                <a:latin typeface="+mn-ea"/>
              </a:rPr>
              <a:t>Rimer</a:t>
            </a:r>
            <a:r>
              <a:rPr lang="en-US" sz="1400" dirty="0">
                <a:latin typeface="+mn-ea"/>
              </a:rPr>
              <a:t>, B. K., Viswanath, K., &amp; Orleans, C. T. (2008). </a:t>
            </a:r>
            <a:r>
              <a:rPr lang="en-US" sz="1400" i="1" dirty="0">
                <a:latin typeface="+mn-ea"/>
              </a:rPr>
              <a:t>Health behavior and health education: Theory, Research and practice</a:t>
            </a:r>
            <a:r>
              <a:rPr lang="en-US" sz="1400" dirty="0">
                <a:latin typeface="+mn-ea"/>
              </a:rPr>
              <a:t>. San 	Francisco: Jossey-Bass.</a:t>
            </a:r>
          </a:p>
          <a:p>
            <a:r>
              <a:rPr lang="en-US" sz="1400" dirty="0">
                <a:latin typeface="+mn-ea"/>
              </a:rPr>
              <a:t>Hales CM, Carroll MD, Fryar CD, Ogden CL. Prevalence of obesity among adults and youth: United States, 2015–2016. NCHS data brief, no 	288. Hyattsville, MD: National Center for Health Statistics. 2017.</a:t>
            </a:r>
          </a:p>
          <a:p>
            <a:r>
              <a:rPr lang="en-US" sz="1400" dirty="0" err="1">
                <a:latin typeface="+mn-ea"/>
              </a:rPr>
              <a:t>Lemacks</a:t>
            </a:r>
            <a:r>
              <a:rPr lang="en-US" sz="1400" dirty="0">
                <a:latin typeface="+mn-ea"/>
              </a:rPr>
              <a:t>, J., Wells, B. A., </a:t>
            </a:r>
            <a:r>
              <a:rPr lang="en-US" sz="1400" dirty="0" err="1">
                <a:latin typeface="+mn-ea"/>
              </a:rPr>
              <a:t>Ilich</a:t>
            </a:r>
            <a:r>
              <a:rPr lang="en-US" sz="1400" dirty="0">
                <a:latin typeface="+mn-ea"/>
              </a:rPr>
              <a:t>, J. Z., &amp; Ralston, P. A. (2013). Interventions for Improving Nutrition and Physical Activity Behaviors in Adult 	African American Populations: A Systematic Review, January 2000 	Through December 2011. </a:t>
            </a:r>
            <a:r>
              <a:rPr lang="en-US" sz="1400" i="1" dirty="0">
                <a:latin typeface="+mn-ea"/>
              </a:rPr>
              <a:t>Preventing Chronic Disease,10</a:t>
            </a:r>
            <a:r>
              <a:rPr lang="en-US" sz="1400" dirty="0">
                <a:latin typeface="+mn-ea"/>
              </a:rPr>
              <a:t>. 	doi:10.5888/pcd10.120256</a:t>
            </a:r>
          </a:p>
          <a:p>
            <a:r>
              <a:rPr lang="en-US" sz="1400" dirty="0">
                <a:latin typeface="+mn-ea"/>
              </a:rPr>
              <a:t>Morland, K., Wing, S., Roux, A. D., &amp; Poole, C. (2002). Neighborhood characteristics associated with the location of food stores and food 	service places. </a:t>
            </a:r>
            <a:r>
              <a:rPr lang="en-US" sz="1400" i="1" dirty="0">
                <a:latin typeface="+mn-ea"/>
              </a:rPr>
              <a:t>American Journal of Preventive Medicine,22</a:t>
            </a:r>
            <a:r>
              <a:rPr lang="en-US" sz="1400" dirty="0">
                <a:latin typeface="+mn-ea"/>
              </a:rPr>
              <a:t>(1), 23-	29. doi:10.1016/s0749-3797(01)00403-2</a:t>
            </a:r>
          </a:p>
          <a:p>
            <a:r>
              <a:rPr lang="en-US" sz="1400" dirty="0">
                <a:latin typeface="+mn-ea"/>
              </a:rPr>
              <a:t>Pawlak, R., &amp; Colby, S. (2009). Benefits, barriers, self-efficacy and knowledge regarding healthy foods; perception of African Americans living in 	eastern North Carolina. </a:t>
            </a:r>
            <a:r>
              <a:rPr lang="en-US" sz="1400" i="1" dirty="0">
                <a:latin typeface="+mn-ea"/>
              </a:rPr>
              <a:t>Nutrition Research and Practice,3</a:t>
            </a:r>
            <a:r>
              <a:rPr lang="en-US" sz="1400" dirty="0">
                <a:latin typeface="+mn-ea"/>
              </a:rPr>
              <a:t>(1), 56-63. doi:10.4162/nrp.2009.3.1.56</a:t>
            </a:r>
          </a:p>
          <a:p>
            <a:r>
              <a:rPr lang="en-US" sz="1400" dirty="0">
                <a:latin typeface="+mn-ea"/>
              </a:rPr>
              <a:t>Rehm, C. D., </a:t>
            </a:r>
            <a:r>
              <a:rPr lang="en-US" sz="1400" dirty="0" err="1">
                <a:latin typeface="+mn-ea"/>
              </a:rPr>
              <a:t>Peñalvo</a:t>
            </a:r>
            <a:r>
              <a:rPr lang="en-US" sz="1400" dirty="0">
                <a:latin typeface="+mn-ea"/>
              </a:rPr>
              <a:t>, J. L., Afshin, A., &amp; </a:t>
            </a:r>
            <a:r>
              <a:rPr lang="en-US" sz="1400" dirty="0" err="1">
                <a:latin typeface="+mn-ea"/>
              </a:rPr>
              <a:t>Mozaffarian</a:t>
            </a:r>
            <a:r>
              <a:rPr lang="en-US" sz="1400" dirty="0">
                <a:latin typeface="+mn-ea"/>
              </a:rPr>
              <a:t>, D. (2016). Dietary Intake Among US Adults, 1999-2012. </a:t>
            </a:r>
            <a:r>
              <a:rPr lang="en-US" sz="1400" i="1" dirty="0">
                <a:latin typeface="+mn-ea"/>
              </a:rPr>
              <a:t>Jama,315</a:t>
            </a:r>
            <a:r>
              <a:rPr lang="en-US" sz="1400" dirty="0">
                <a:latin typeface="+mn-ea"/>
              </a:rPr>
              <a:t>(23), 2542. 	doi:10.1001/jama.2016.7491</a:t>
            </a:r>
          </a:p>
          <a:p>
            <a:r>
              <a:rPr lang="en-US" sz="1400" dirty="0" err="1">
                <a:latin typeface="+mn-ea"/>
              </a:rPr>
              <a:t>Resnicow</a:t>
            </a:r>
            <a:r>
              <a:rPr lang="en-US" sz="1400" dirty="0">
                <a:latin typeface="+mn-ea"/>
              </a:rPr>
              <a:t>, K., Campbell, M. K., </a:t>
            </a:r>
            <a:r>
              <a:rPr lang="en-US" sz="1400" dirty="0" err="1">
                <a:latin typeface="+mn-ea"/>
              </a:rPr>
              <a:t>Carr</a:t>
            </a:r>
            <a:r>
              <a:rPr lang="en-US" sz="1400" dirty="0">
                <a:latin typeface="+mn-ea"/>
              </a:rPr>
              <a:t>, C., </a:t>
            </a:r>
            <a:r>
              <a:rPr lang="en-US" sz="1400" dirty="0" err="1">
                <a:latin typeface="+mn-ea"/>
              </a:rPr>
              <a:t>Mccarty</a:t>
            </a:r>
            <a:r>
              <a:rPr lang="en-US" sz="1400" dirty="0">
                <a:latin typeface="+mn-ea"/>
              </a:rPr>
              <a:t>, F., Wang, T., </a:t>
            </a:r>
            <a:r>
              <a:rPr lang="en-US" sz="1400" dirty="0" err="1">
                <a:latin typeface="+mn-ea"/>
              </a:rPr>
              <a:t>Periasamy</a:t>
            </a:r>
            <a:r>
              <a:rPr lang="en-US" sz="1400" dirty="0">
                <a:latin typeface="+mn-ea"/>
              </a:rPr>
              <a:t>, S., . . . Stables, G. (2004). Body 	and soul. </a:t>
            </a:r>
            <a:r>
              <a:rPr lang="en-US" sz="1400" i="1" dirty="0">
                <a:latin typeface="+mn-ea"/>
              </a:rPr>
              <a:t>American Journal of 	Preventive Medicine,27</a:t>
            </a:r>
            <a:r>
              <a:rPr lang="en-US" sz="1400" dirty="0">
                <a:latin typeface="+mn-ea"/>
              </a:rPr>
              <a:t>(2), 97-105. doi:10.1016/j.amepre.2004.04.009</a:t>
            </a:r>
          </a:p>
          <a:p>
            <a:r>
              <a:rPr lang="en-US" sz="1400" dirty="0">
                <a:latin typeface="+mn-ea"/>
              </a:rPr>
              <a:t>Rush, E., &amp; Yan, M. (2017). Evolution not Revolution: Nutrition and Obesity. </a:t>
            </a:r>
            <a:r>
              <a:rPr lang="en-US" sz="1400" i="1" dirty="0">
                <a:latin typeface="+mn-ea"/>
              </a:rPr>
              <a:t>Nutrients,9</a:t>
            </a:r>
            <a:r>
              <a:rPr lang="en-US" sz="1400" dirty="0">
                <a:latin typeface="+mn-ea"/>
              </a:rPr>
              <a:t>(5), 519. doi:10.3390/nu9050519</a:t>
            </a:r>
          </a:p>
          <a:p>
            <a:r>
              <a:rPr lang="en-US" sz="1400" dirty="0">
                <a:latin typeface="+mn-ea"/>
              </a:rPr>
              <a:t>U.S. Department of Health and Human Services and U.S. Department of Agriculture. </a:t>
            </a:r>
            <a:r>
              <a:rPr lang="en-US" sz="1400" i="1" dirty="0">
                <a:latin typeface="+mn-ea"/>
              </a:rPr>
              <a:t>2015–2020 Dietary </a:t>
            </a:r>
            <a:endParaRPr lang="en-US" sz="1400" dirty="0">
              <a:latin typeface="+mn-ea"/>
            </a:endParaRPr>
          </a:p>
          <a:p>
            <a:r>
              <a:rPr lang="en-US" sz="1400" i="1" dirty="0">
                <a:latin typeface="+mn-ea"/>
              </a:rPr>
              <a:t>	Guidelines for Americans</a:t>
            </a:r>
            <a:r>
              <a:rPr lang="en-US" sz="1400" dirty="0">
                <a:latin typeface="+mn-ea"/>
              </a:rPr>
              <a:t>. 8th Edition. December 2015. Available at http://</a:t>
            </a:r>
            <a:r>
              <a:rPr lang="en-US" sz="1400" dirty="0" err="1">
                <a:latin typeface="+mn-ea"/>
              </a:rPr>
              <a:t>health.gov</a:t>
            </a:r>
            <a:r>
              <a:rPr lang="en-US" sz="1400" dirty="0">
                <a:latin typeface="+mn-ea"/>
              </a:rPr>
              <a:t>/</a:t>
            </a:r>
            <a:r>
              <a:rPr lang="en-US" sz="1400" dirty="0" err="1">
                <a:latin typeface="+mn-ea"/>
              </a:rPr>
              <a:t>dietaryguidelines</a:t>
            </a:r>
            <a:r>
              <a:rPr lang="en-US" sz="1400" dirty="0">
                <a:latin typeface="+mn-ea"/>
              </a:rPr>
              <a:t>/2015/guidelines/. </a:t>
            </a:r>
          </a:p>
          <a:p>
            <a:endParaRPr lang="en-US" sz="1800" dirty="0"/>
          </a:p>
          <a:p>
            <a:endParaRPr lang="en-US" sz="1800" dirty="0"/>
          </a:p>
        </p:txBody>
      </p:sp>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3734</TotalTime>
  <Words>1824</Words>
  <Application>Microsoft Macintosh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Default Design</vt:lpstr>
      <vt:lpstr>Do Right! Nutrition Train the Trainer:  A Community Based Nutrition Health Education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Right! Nutrition Train the Trainer: An African American  Community Based Nutrition Education Program</dc:title>
  <dc:creator>Mcdade, Rhyanne</dc:creator>
  <cp:lastModifiedBy>Dowling, Jacqueline (dowlinja)</cp:lastModifiedBy>
  <cp:revision>121</cp:revision>
  <dcterms:modified xsi:type="dcterms:W3CDTF">2019-07-25T01:31:28Z</dcterms:modified>
</cp:coreProperties>
</file>